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6"/>
  </p:notesMasterIdLst>
  <p:sldIdLst>
    <p:sldId id="392" r:id="rId2"/>
    <p:sldId id="393" r:id="rId3"/>
    <p:sldId id="394" r:id="rId4"/>
    <p:sldId id="395" r:id="rId5"/>
    <p:sldId id="396" r:id="rId6"/>
    <p:sldId id="397" r:id="rId7"/>
    <p:sldId id="398" r:id="rId8"/>
    <p:sldId id="399" r:id="rId9"/>
    <p:sldId id="400" r:id="rId10"/>
    <p:sldId id="401" r:id="rId11"/>
    <p:sldId id="402" r:id="rId12"/>
    <p:sldId id="403" r:id="rId13"/>
    <p:sldId id="404" r:id="rId14"/>
    <p:sldId id="405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15" autoAdjust="0"/>
    <p:restoredTop sz="98305" autoAdjust="0"/>
  </p:normalViewPr>
  <p:slideViewPr>
    <p:cSldViewPr>
      <p:cViewPr>
        <p:scale>
          <a:sx n="70" d="100"/>
          <a:sy n="70" d="100"/>
        </p:scale>
        <p:origin x="-1140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005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18BF546-FC89-4605-974D-B49531E78EF5}" type="datetimeFigureOut">
              <a:rPr lang="en-US"/>
              <a:pPr>
                <a:defRPr/>
              </a:pPr>
              <a:t>12/5/2018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5C0B793-8CA9-4F97-B30D-8CB5A4AA3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7731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609600"/>
            <a:ext cx="6172200" cy="1447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38100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2209800"/>
            <a:ext cx="38100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0" y="609600"/>
            <a:ext cx="6172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09800"/>
            <a:ext cx="7772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folHlink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  <p:pic>
        <p:nvPicPr>
          <p:cNvPr id="1029" name="Picture 5" descr="C:\My Documents\Courses\IE344\TurningOp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85800" y="609600"/>
            <a:ext cx="13081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2057400"/>
            <a:ext cx="7772400" cy="0"/>
          </a:xfrm>
          <a:prstGeom prst="line">
            <a:avLst/>
          </a:prstGeom>
          <a:noFill/>
          <a:ln w="19050">
            <a:solidFill>
              <a:srgbClr val="00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66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b="1" dirty="0" smtClean="0"/>
              <a:t>Lecture Ten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Cupolas</a:t>
            </a:r>
            <a:endParaRPr lang="en-US" dirty="0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Vertical cylindrical furnace equipped with tapping spout near base  </a:t>
            </a:r>
          </a:p>
          <a:p>
            <a:pPr lvl="1"/>
            <a:r>
              <a:rPr lang="en-US" dirty="0"/>
              <a:t>Used only for cast irons</a:t>
            </a:r>
          </a:p>
          <a:p>
            <a:pPr lvl="2"/>
            <a:r>
              <a:rPr lang="en-US" dirty="0"/>
              <a:t>Although other furnaces are also used, the largest tonnage of cast iron is melted in cupolas  </a:t>
            </a:r>
          </a:p>
          <a:p>
            <a:pPr lvl="1"/>
            <a:r>
              <a:rPr lang="en-US" dirty="0"/>
              <a:t>The "charge," consisting of iron, coke, flux, and any alloying elements, is loaded through a charging door located less than halfway up height of cupola 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990392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Additional Steps After Solidification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Trimming</a:t>
            </a:r>
          </a:p>
          <a:p>
            <a:r>
              <a:rPr lang="en-US" dirty="0"/>
              <a:t>Removing the core</a:t>
            </a:r>
          </a:p>
          <a:p>
            <a:r>
              <a:rPr lang="en-US" dirty="0"/>
              <a:t>Surface cleaning</a:t>
            </a:r>
          </a:p>
          <a:p>
            <a:r>
              <a:rPr lang="en-US" dirty="0"/>
              <a:t>Inspection</a:t>
            </a:r>
          </a:p>
          <a:p>
            <a:r>
              <a:rPr lang="en-US" dirty="0"/>
              <a:t>Repair, if required</a:t>
            </a:r>
          </a:p>
          <a:p>
            <a:r>
              <a:rPr lang="en-US" dirty="0"/>
              <a:t>Heat treatment 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742390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Trimming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Removal of </a:t>
            </a:r>
            <a:r>
              <a:rPr lang="en-US" dirty="0" err="1"/>
              <a:t>sprues</a:t>
            </a:r>
            <a:r>
              <a:rPr lang="en-US" dirty="0"/>
              <a:t>, runners, risers, parting‑line flash, fins, chaplets, and any other excess metal from the cast part  </a:t>
            </a:r>
          </a:p>
          <a:p>
            <a:pPr lvl="1"/>
            <a:r>
              <a:rPr lang="en-US" dirty="0"/>
              <a:t>For brittle casting alloys and when cross sections are relatively small, appendages can be broken off  </a:t>
            </a:r>
          </a:p>
          <a:p>
            <a:pPr lvl="1"/>
            <a:r>
              <a:rPr lang="en-US" dirty="0"/>
              <a:t>Otherwise, hammering, shearing, hack‑sawing, band‑sawing, abrasive wheel cutting, or various torch cutting methods are used 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911883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Removing the Core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cores have been used, they must be removed  </a:t>
            </a:r>
          </a:p>
          <a:p>
            <a:pPr lvl="1"/>
            <a:r>
              <a:rPr lang="en-US" dirty="0"/>
              <a:t>Most cores are bonded, and they often fall out of casting as the binder deteriorates  </a:t>
            </a:r>
          </a:p>
          <a:p>
            <a:pPr lvl="1"/>
            <a:r>
              <a:rPr lang="en-US" dirty="0"/>
              <a:t>In some cases, they are removed by shaking the casting, either manually or mechanically  </a:t>
            </a:r>
          </a:p>
          <a:p>
            <a:pPr lvl="1"/>
            <a:r>
              <a:rPr lang="en-US" dirty="0"/>
              <a:t>In rare cases, cores are removed by chemically dissolving bonding agent  </a:t>
            </a:r>
          </a:p>
          <a:p>
            <a:pPr lvl="1"/>
            <a:r>
              <a:rPr lang="en-US" dirty="0"/>
              <a:t>Solid cores must be hammered or pressed out 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166620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Surface Cleaning and Inspection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Removal of sand from casting surface and otherwise enhancing appearance of surface 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Cleaning methods: tumbling, air‑blasting with coarse sand grit or metal shot, wire brushing, buffing, and chemical pickling 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Surface cleaning is most important for sand casting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Defects </a:t>
            </a:r>
            <a:r>
              <a:rPr lang="en-US" dirty="0"/>
              <a:t>are possible in casting, and inspection is needed to detect their presence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929420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Heat Treatment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Castings are often heat treated to enhance properties </a:t>
            </a:r>
          </a:p>
          <a:p>
            <a:r>
              <a:rPr lang="en-US" dirty="0"/>
              <a:t>Reasons for heat treating a casting:</a:t>
            </a:r>
          </a:p>
          <a:p>
            <a:pPr lvl="1"/>
            <a:r>
              <a:rPr lang="en-US" dirty="0"/>
              <a:t>For subsequent processing operations such as machining</a:t>
            </a:r>
          </a:p>
          <a:p>
            <a:pPr lvl="1"/>
            <a:r>
              <a:rPr lang="en-US" dirty="0"/>
              <a:t>To bring out the desired properties for the application of the part in service 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951841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457200"/>
            <a:ext cx="6172200" cy="1447800"/>
          </a:xfrm>
        </p:spPr>
        <p:txBody>
          <a:bodyPr/>
          <a:lstStyle/>
          <a:p>
            <a:endParaRPr lang="en-US"/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2514600" cy="3886200"/>
          </a:xfrm>
        </p:spPr>
        <p:txBody>
          <a:bodyPr/>
          <a:lstStyle/>
          <a:p>
            <a:r>
              <a:rPr lang="en-US" dirty="0"/>
              <a:t>Cupola for melting cast iron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5210" y="304800"/>
            <a:ext cx="4876800" cy="5802826"/>
          </a:xfrm>
          <a:prstGeom prst="rect">
            <a:avLst/>
          </a:prstGeom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252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Direct Fuel‑Fired Furnaces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Small open‑hearth in which charge is heated by natural gas fuel burners located on side of furnace  </a:t>
            </a:r>
          </a:p>
          <a:p>
            <a:pPr lvl="1"/>
            <a:r>
              <a:rPr lang="en-US" dirty="0"/>
              <a:t>Furnace roof assists heating action by reflecting flame down against charge  </a:t>
            </a:r>
          </a:p>
          <a:p>
            <a:pPr lvl="1"/>
            <a:r>
              <a:rPr lang="en-US" dirty="0"/>
              <a:t>At bottom of hearth is a tap hole to release molten metal  </a:t>
            </a:r>
          </a:p>
          <a:p>
            <a:pPr lvl="1"/>
            <a:r>
              <a:rPr lang="en-US" dirty="0"/>
              <a:t>Generally used for nonferrous metals such as copper‑base alloys and aluminum 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809760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Crucible Furnaces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Metal is melted without direct contact with burning fuel mixture  </a:t>
            </a:r>
          </a:p>
          <a:p>
            <a:pPr marL="857250" lvl="1" indent="-457200"/>
            <a:r>
              <a:rPr lang="en-US" dirty="0"/>
              <a:t>Sometimes called </a:t>
            </a:r>
            <a:r>
              <a:rPr lang="en-US" i="1" dirty="0"/>
              <a:t>indirect fuel‑fired furnaces</a:t>
            </a:r>
            <a:r>
              <a:rPr lang="en-US" dirty="0"/>
              <a:t>  </a:t>
            </a:r>
          </a:p>
          <a:p>
            <a:pPr marL="857250" lvl="1" indent="-457200"/>
            <a:r>
              <a:rPr lang="en-US" dirty="0"/>
              <a:t>Container (crucible) is made of refractory material or high‑temperature steel alloy  </a:t>
            </a:r>
          </a:p>
          <a:p>
            <a:pPr marL="857250" lvl="1" indent="-457200"/>
            <a:r>
              <a:rPr lang="en-US" dirty="0"/>
              <a:t>Used for nonferrous metals such as bronze, brass, and alloys of zinc and aluminum </a:t>
            </a:r>
          </a:p>
          <a:p>
            <a:pPr marL="857250" lvl="1" indent="-457200"/>
            <a:r>
              <a:rPr lang="en-US" dirty="0"/>
              <a:t>Three types used in foundries: (a) lift‑out type, (b) stationary, (c) tilting  </a:t>
            </a:r>
          </a:p>
          <a:p>
            <a:pPr marL="457200" indent="-457200"/>
            <a:endParaRPr lang="en-US" sz="2000" dirty="0"/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414913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Types of </a:t>
            </a:r>
            <a:br>
              <a:rPr lang="en-US"/>
            </a:br>
            <a:r>
              <a:rPr lang="en-US"/>
              <a:t>Crucible Furnaces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  <a:buClr>
                <a:srgbClr val="FF0066"/>
              </a:buClr>
            </a:pPr>
            <a:r>
              <a:rPr lang="en-US"/>
              <a:t>(a) Lift‑out crucible, (b) stationary pot - molten metal must be ladled, and (c) tilting-pot furnace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124200"/>
            <a:ext cx="7879796" cy="2438400"/>
          </a:xfrm>
          <a:prstGeom prst="rect">
            <a:avLst/>
          </a:prstGeom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779082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Electric‑Arc Furnaces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Charge is melted by heat generated from an electric arc  </a:t>
            </a:r>
          </a:p>
          <a:p>
            <a:pPr lvl="1"/>
            <a:r>
              <a:rPr lang="en-US" dirty="0"/>
              <a:t>High power consumption</a:t>
            </a:r>
          </a:p>
          <a:p>
            <a:pPr lvl="2"/>
            <a:r>
              <a:rPr lang="en-US" dirty="0"/>
              <a:t>But electric‑arc furnaces can be designed for high melting capacity </a:t>
            </a:r>
          </a:p>
          <a:p>
            <a:pPr lvl="1"/>
            <a:r>
              <a:rPr lang="en-US" dirty="0"/>
              <a:t>Used primarily for melting steel 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254219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Induction Furnaces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733800"/>
          </a:xfrm>
        </p:spPr>
        <p:txBody>
          <a:bodyPr/>
          <a:lstStyle/>
          <a:p>
            <a:r>
              <a:rPr lang="en-US" dirty="0"/>
              <a:t>Uses alternating current passing through a coil to develop magnetic field in metal</a:t>
            </a:r>
          </a:p>
          <a:p>
            <a:pPr lvl="1"/>
            <a:r>
              <a:rPr lang="en-US" dirty="0"/>
              <a:t>Induced current causes rapid heating and melting  </a:t>
            </a:r>
          </a:p>
          <a:p>
            <a:pPr lvl="1"/>
            <a:r>
              <a:rPr lang="en-US" dirty="0"/>
              <a:t>Electromagnetic force field also causes mixing action </a:t>
            </a:r>
          </a:p>
          <a:p>
            <a:r>
              <a:rPr lang="en-US" dirty="0"/>
              <a:t>Since metal does not contact heating elements, environment can be closely controlled to produce molten metals of high quality and purity  </a:t>
            </a:r>
          </a:p>
          <a:p>
            <a:r>
              <a:rPr lang="en-US" dirty="0"/>
              <a:t>Common alloys: steel, cast iron, and aluminum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4756152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Induction Furnace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20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209800"/>
            <a:ext cx="7486924" cy="3359750"/>
          </a:xfrm>
          <a:prstGeom prst="rect">
            <a:avLst/>
          </a:prstGeom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132491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Ladles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8153400" cy="4191000"/>
          </a:xfrm>
        </p:spPr>
        <p:txBody>
          <a:bodyPr/>
          <a:lstStyle/>
          <a:p>
            <a:pPr>
              <a:spcBef>
                <a:spcPct val="50000"/>
              </a:spcBef>
              <a:buClr>
                <a:srgbClr val="FF0066"/>
              </a:buClr>
            </a:pPr>
            <a:r>
              <a:rPr lang="en-US"/>
              <a:t>Two common types of ladles to transfer molten metals to molds: (a) crane ladle, and (b) two‑man ladle</a:t>
            </a:r>
          </a:p>
        </p:txBody>
      </p:sp>
      <p:pic>
        <p:nvPicPr>
          <p:cNvPr id="347141" name="Picture 5" descr="F11-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200400"/>
            <a:ext cx="6477000" cy="2760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91247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fgBook-4e">
  <a:themeElements>
    <a:clrScheme name="MfgBook-4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fgBook-4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fgBook-4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gBook-4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Data\Microsoft\Templates\MfgBook-4e.pot</Template>
  <TotalTime>413</TotalTime>
  <Words>578</Words>
  <Application>Microsoft Office PowerPoint</Application>
  <PresentationFormat>On-screen Show (4:3)</PresentationFormat>
  <Paragraphs>68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MfgBook-4e</vt:lpstr>
      <vt:lpstr>Lecture Ten Cupolas</vt:lpstr>
      <vt:lpstr>PowerPoint Presentation</vt:lpstr>
      <vt:lpstr>Direct Fuel‑Fired Furnaces</vt:lpstr>
      <vt:lpstr>Crucible Furnaces</vt:lpstr>
      <vt:lpstr>Three Types of  Crucible Furnaces</vt:lpstr>
      <vt:lpstr>Electric‑Arc Furnaces</vt:lpstr>
      <vt:lpstr>Induction Furnaces</vt:lpstr>
      <vt:lpstr>Induction Furnace</vt:lpstr>
      <vt:lpstr>Ladles</vt:lpstr>
      <vt:lpstr>Additional Steps After Solidification</vt:lpstr>
      <vt:lpstr>Trimming</vt:lpstr>
      <vt:lpstr>Removing the Core</vt:lpstr>
      <vt:lpstr>Surface Cleaning and Inspection</vt:lpstr>
      <vt:lpstr>Heat Treatment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METAL CASTING</dc:title>
  <dc:creator>Mikell P. Groover</dc:creator>
  <cp:lastModifiedBy>Dr-jabar</cp:lastModifiedBy>
  <cp:revision>51</cp:revision>
  <dcterms:created xsi:type="dcterms:W3CDTF">2001-08-27T08:57:30Z</dcterms:created>
  <dcterms:modified xsi:type="dcterms:W3CDTF">2018-12-05T18:43:21Z</dcterms:modified>
</cp:coreProperties>
</file>